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Spectral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SH2OPLUcfvOrtQEFTzQVA6yO3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Spectral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pectral-italic.fntdata"/><Relationship Id="rId25" Type="http://schemas.openxmlformats.org/officeDocument/2006/relationships/font" Target="fonts/Spectral-bold.fntdata"/><Relationship Id="rId28" Type="http://customschemas.google.com/relationships/presentationmetadata" Target="metadata"/><Relationship Id="rId27" Type="http://schemas.openxmlformats.org/officeDocument/2006/relationships/font" Target="fonts/Spectral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071e0e3d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8071e0e3d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171" name="Google Shape;171;g38071e0e3d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071e0e3d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8071e0e3d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78" name="Google Shape;178;g38071e0e3dc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071e0e3dc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8071e0e3dc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187" name="Google Shape;187;g38071e0e3dc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071e0e3dc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8071e0e3dc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195" name="Google Shape;195;g38071e0e3dc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071e0e3dc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8071e0e3dc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 Ikome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finance industry in the last 2-3 decades has undergone a transformation. Deregulation and technological advancements resulted in competing markets and reduced execution costs</a:t>
            </a:r>
            <a:endParaRPr/>
          </a:p>
        </p:txBody>
      </p:sp>
      <p:sp>
        <p:nvSpPr>
          <p:cNvPr id="202" name="Google Shape;202;g38071e0e3dc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fc8c4035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7fc8c4035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 Ikome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finance industry in the last 2-3 decades has undergone a transformation. Deregulation and technological advancements resulted in competing markets and reduced execution costs</a:t>
            </a:r>
            <a:endParaRPr/>
          </a:p>
        </p:txBody>
      </p:sp>
      <p:sp>
        <p:nvSpPr>
          <p:cNvPr id="211" name="Google Shape;211;g37fc8c4035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fb19b2aa9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ffb19b2aa9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218" name="Google Shape;218;g2ffb19b2aa9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fc8c4035a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7fc8c4035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224" name="Google Shape;224;g37fc8c4035a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980c813b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8980c813b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230" name="Google Shape;230;g28980c813b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Sid</a:t>
            </a:r>
            <a:endParaRPr/>
          </a:p>
        </p:txBody>
      </p:sp>
      <p:sp>
        <p:nvSpPr>
          <p:cNvPr id="243" name="Google Shape;24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f9ba3971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7f9ba3971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127" name="Google Shape;127;g37f9ba39712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13531f37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813531f37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 Ikome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finance industry in the last 2-3 decades has undergone a transformation. Deregulation and technological advancements resulted in competing markets and reduced execution costs</a:t>
            </a:r>
            <a:endParaRPr/>
          </a:p>
        </p:txBody>
      </p:sp>
      <p:sp>
        <p:nvSpPr>
          <p:cNvPr id="135" name="Google Shape;135;g3813531f371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13531f37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813531f37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143" name="Google Shape;143;g3813531f371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1228b536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81228b536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49" name="Google Shape;149;g381228b536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f4b4fa32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7f4b4fa32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Everyone</a:t>
            </a:r>
            <a:endParaRPr/>
          </a:p>
        </p:txBody>
      </p:sp>
      <p:sp>
        <p:nvSpPr>
          <p:cNvPr id="155" name="Google Shape;155;g37f4b4fa32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 Ikome</a:t>
            </a:r>
            <a:endParaRPr/>
          </a:p>
        </p:txBody>
      </p:sp>
      <p:sp>
        <p:nvSpPr>
          <p:cNvPr id="165" name="Google Shape;16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441918" y="3329790"/>
            <a:ext cx="4941771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>
  <p:cSld name="Table 2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6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75" name="Google Shape;75;p26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26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7" name="Google Shape;77;p26"/>
          <p:cNvSpPr txBox="1"/>
          <p:nvPr>
            <p:ph type="title"/>
          </p:nvPr>
        </p:nvSpPr>
        <p:spPr>
          <a:xfrm>
            <a:off x="838200" y="3535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8382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type="title">
  <p:cSld name="TITLE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subTitle"/>
          </p:nvPr>
        </p:nvSpPr>
        <p:spPr>
          <a:xfrm>
            <a:off x="4267200" y="3238103"/>
            <a:ext cx="4179570" cy="28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3" name="Google Shape;8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267200" y="6356350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1322318" y="268360"/>
            <a:ext cx="7288282" cy="21211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1322388" y="2763078"/>
            <a:ext cx="7288212" cy="340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9" name="Google Shape;89;p19"/>
          <p:cNvGrpSpPr/>
          <p:nvPr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90" name="Google Shape;90;p19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19"/>
            <p:cNvCxnSpPr/>
            <p:nvPr/>
          </p:nvCxnSpPr>
          <p:spPr>
            <a:xfrm flipH="1">
              <a:off x="9381744" y="-25401"/>
              <a:ext cx="2810256" cy="688340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92" name="Google Shape;92;p19"/>
          <p:cNvCxnSpPr/>
          <p:nvPr/>
        </p:nvCxnSpPr>
        <p:spPr>
          <a:xfrm flipH="1" rot="10800000">
            <a:off x="-1" y="-25403"/>
            <a:ext cx="1210573" cy="204816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3"/>
          <p:cNvCxnSpPr/>
          <p:nvPr/>
        </p:nvCxnSpPr>
        <p:spPr>
          <a:xfrm rot="10800000">
            <a:off x="3094182" y="0"/>
            <a:ext cx="1745673" cy="38977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23"/>
          <p:cNvSpPr txBox="1"/>
          <p:nvPr>
            <p:ph type="title"/>
          </p:nvPr>
        </p:nvSpPr>
        <p:spPr>
          <a:xfrm>
            <a:off x="5476874" y="1671639"/>
            <a:ext cx="5884027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/>
          <p:nvPr>
            <p:ph idx="2" type="pic"/>
          </p:nvPr>
        </p:nvSpPr>
        <p:spPr>
          <a:xfrm>
            <a:off x="-28230" y="-9144"/>
            <a:ext cx="5481955" cy="687628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3"/>
          <p:cNvSpPr txBox="1"/>
          <p:nvPr>
            <p:ph idx="11" type="ftr"/>
          </p:nvPr>
        </p:nvSpPr>
        <p:spPr>
          <a:xfrm>
            <a:off x="825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5453725" y="3660774"/>
            <a:ext cx="5907176" cy="2536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6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1333500" y="2674013"/>
            <a:ext cx="2895600" cy="3269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bg>
      <p:bgPr>
        <a:solidFill>
          <a:schemeClr val="accen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type="ctrTitle"/>
          </p:nvPr>
        </p:nvSpPr>
        <p:spPr>
          <a:xfrm>
            <a:off x="6991350" y="487018"/>
            <a:ext cx="4179570" cy="33773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" name="Google Shape;26;p17"/>
          <p:cNvGrpSpPr/>
          <p:nvPr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27" name="Google Shape;27;p17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7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" name="Google Shape;31;p18"/>
          <p:cNvCxnSpPr/>
          <p:nvPr/>
        </p:nvCxnSpPr>
        <p:spPr>
          <a:xfrm>
            <a:off x="3990667" y="0"/>
            <a:ext cx="1126278" cy="251229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18"/>
          <p:cNvSpPr/>
          <p:nvPr>
            <p:ph idx="2" type="pic"/>
          </p:nvPr>
        </p:nvSpPr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1">
  <p:cSld name="Table 1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838201" y="895350"/>
            <a:ext cx="3247662" cy="1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838200" y="2813049"/>
            <a:ext cx="3247662" cy="32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1" type="ftr"/>
          </p:nvPr>
        </p:nvSpPr>
        <p:spPr>
          <a:xfrm>
            <a:off x="731615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" name="Google Shape;38;p24"/>
          <p:cNvGrpSpPr/>
          <p:nvPr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39" name="Google Shape;39;p24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24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3">
  <p:cSld name="Section Break 3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type="ctrTitle"/>
          </p:nvPr>
        </p:nvSpPr>
        <p:spPr>
          <a:xfrm>
            <a:off x="6991350" y="406400"/>
            <a:ext cx="4179570" cy="34579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093633" cy="391239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1"/>
          <p:cNvSpPr txBox="1"/>
          <p:nvPr>
            <p:ph type="title"/>
          </p:nvPr>
        </p:nvSpPr>
        <p:spPr>
          <a:xfrm>
            <a:off x="2933700" y="568961"/>
            <a:ext cx="8420100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2933700" y="2797255"/>
            <a:ext cx="3924300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1"/>
          <p:cNvSpPr txBox="1"/>
          <p:nvPr>
            <p:ph idx="2" type="body"/>
          </p:nvPr>
        </p:nvSpPr>
        <p:spPr>
          <a:xfrm>
            <a:off x="2933700" y="3251596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3" type="body"/>
          </p:nvPr>
        </p:nvSpPr>
        <p:spPr>
          <a:xfrm>
            <a:off x="7410173" y="2797255"/>
            <a:ext cx="3943627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1"/>
          <p:cNvSpPr txBox="1"/>
          <p:nvPr>
            <p:ph idx="4" type="body"/>
          </p:nvPr>
        </p:nvSpPr>
        <p:spPr>
          <a:xfrm>
            <a:off x="7410173" y="3251595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296926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5" name="Google Shape;55;p22"/>
          <p:cNvGrpSpPr/>
          <p:nvPr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56" name="Google Shape;56;p22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" name="Google Shape;57;p22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8" name="Google Shape;58;p22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2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LcPeriod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2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 txBox="1"/>
          <p:nvPr>
            <p:ph type="title"/>
          </p:nvPr>
        </p:nvSpPr>
        <p:spPr>
          <a:xfrm>
            <a:off x="838200" y="337192"/>
            <a:ext cx="565519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" type="body"/>
          </p:nvPr>
        </p:nvSpPr>
        <p:spPr>
          <a:xfrm>
            <a:off x="838200" y="2705177"/>
            <a:ext cx="5733772" cy="448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25"/>
          <p:cNvSpPr txBox="1"/>
          <p:nvPr>
            <p:ph idx="2" type="body"/>
          </p:nvPr>
        </p:nvSpPr>
        <p:spPr>
          <a:xfrm>
            <a:off x="838199" y="3154166"/>
            <a:ext cx="5733773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3" type="body"/>
          </p:nvPr>
        </p:nvSpPr>
        <p:spPr>
          <a:xfrm>
            <a:off x="7887108" y="2705177"/>
            <a:ext cx="3943627" cy="448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25"/>
          <p:cNvSpPr txBox="1"/>
          <p:nvPr>
            <p:ph idx="4" type="body"/>
          </p:nvPr>
        </p:nvSpPr>
        <p:spPr>
          <a:xfrm>
            <a:off x="7887107" y="3164867"/>
            <a:ext cx="3943627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84398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25"/>
          <p:cNvPicPr preferRelativeResize="0"/>
          <p:nvPr/>
        </p:nvPicPr>
        <p:blipFill rotWithShape="1">
          <a:blip r:embed="rId2">
            <a:alphaModFix/>
          </a:blip>
          <a:srcRect b="73496" l="18645" r="28732" t="319"/>
          <a:stretch/>
        </p:blipFill>
        <p:spPr>
          <a:xfrm flipH="1" rot="10800000">
            <a:off x="6308436" y="-11"/>
            <a:ext cx="5883564" cy="236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2.jp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>
            <p:ph type="ctrTitle"/>
          </p:nvPr>
        </p:nvSpPr>
        <p:spPr>
          <a:xfrm>
            <a:off x="3620050" y="3859175"/>
            <a:ext cx="8267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Welcome! 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Please, have a seat.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8802975" y="342200"/>
            <a:ext cx="30000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1" lang="en-US" sz="35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CWRU Quants</a:t>
            </a:r>
            <a:endParaRPr b="0" i="1" sz="35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quants@case.edu</a:t>
            </a:r>
            <a:endParaRPr b="0" i="1" sz="25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071e0e3dc_0_0"/>
          <p:cNvSpPr txBox="1"/>
          <p:nvPr/>
        </p:nvSpPr>
        <p:spPr>
          <a:xfrm>
            <a:off x="2994450" y="1388075"/>
            <a:ext cx="89799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</a:t>
            </a: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esume - formal document </a:t>
            </a: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summarizing a person's professional background, skills, and achievements.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Sections: 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Education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Work experiences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</a:t>
            </a: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xtracurriculars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Projects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Additional info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4" name="Google Shape;174;g38071e0e3dc_0_0"/>
          <p:cNvSpPr txBox="1"/>
          <p:nvPr/>
        </p:nvSpPr>
        <p:spPr>
          <a:xfrm>
            <a:off x="2994450" y="781475"/>
            <a:ext cx="6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is a resume?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071e0e3dc_0_5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g38071e0e3dc_0_5"/>
          <p:cNvPicPr preferRelativeResize="0"/>
          <p:nvPr/>
        </p:nvPicPr>
        <p:blipFill rotWithShape="1">
          <a:blip r:embed="rId3">
            <a:alphaModFix/>
          </a:blip>
          <a:srcRect b="0" l="0" r="0" t="3707"/>
          <a:stretch/>
        </p:blipFill>
        <p:spPr>
          <a:xfrm>
            <a:off x="1450284" y="465300"/>
            <a:ext cx="4330766" cy="540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8071e0e3dc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926" y="411875"/>
            <a:ext cx="5402749" cy="54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8071e0e3dc_0_5"/>
          <p:cNvSpPr txBox="1"/>
          <p:nvPr/>
        </p:nvSpPr>
        <p:spPr>
          <a:xfrm>
            <a:off x="1082850" y="5811300"/>
            <a:ext cx="985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are some qualities that you would want in an employee for your company?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071e0e3dc_0_22"/>
          <p:cNvSpPr txBox="1"/>
          <p:nvPr/>
        </p:nvSpPr>
        <p:spPr>
          <a:xfrm>
            <a:off x="2616750" y="1612650"/>
            <a:ext cx="695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0" name="Google Shape;190;g38071e0e3dc_0_22"/>
          <p:cNvSpPr txBox="1"/>
          <p:nvPr/>
        </p:nvSpPr>
        <p:spPr>
          <a:xfrm>
            <a:off x="2994450" y="781475"/>
            <a:ext cx="6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Common Resume Mistakes</a:t>
            </a:r>
            <a:endParaRPr b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1" name="Google Shape;191;g38071e0e3dc_0_22"/>
          <p:cNvSpPr txBox="1"/>
          <p:nvPr/>
        </p:nvSpPr>
        <p:spPr>
          <a:xfrm>
            <a:off x="2994450" y="1388075"/>
            <a:ext cx="8892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Lying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Nonstandard formats (colors, pictures, over 1 page)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Consistency (bullets, dashes, periods, fonts, font size)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Generic/non impactful bullets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Header (full address, personal email)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Having 1 resume for multiple industries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071e0e3dc_0_40"/>
          <p:cNvSpPr txBox="1"/>
          <p:nvPr/>
        </p:nvSpPr>
        <p:spPr>
          <a:xfrm>
            <a:off x="2994450" y="781475"/>
            <a:ext cx="6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How do you show impact?</a:t>
            </a:r>
            <a:endParaRPr b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8" name="Google Shape;198;g38071e0e3dc_0_40"/>
          <p:cNvSpPr txBox="1"/>
          <p:nvPr/>
        </p:nvSpPr>
        <p:spPr>
          <a:xfrm>
            <a:off x="2994450" y="1388075"/>
            <a:ext cx="8804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Context (Describe the situation)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Action (Detail specific steps)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Result (Explain the outcome and impact)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ex: 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Created Access database for over 200 clients to achieve a more customized sales approach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Improved efficiency by x% by using {tools}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071e0e3dc_0_32"/>
          <p:cNvSpPr txBox="1"/>
          <p:nvPr/>
        </p:nvSpPr>
        <p:spPr>
          <a:xfrm>
            <a:off x="2994450" y="781475"/>
            <a:ext cx="6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And most importantly…</a:t>
            </a:r>
            <a:endParaRPr b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5" name="Google Shape;205;g38071e0e3dc_0_32"/>
          <p:cNvSpPr txBox="1"/>
          <p:nvPr/>
        </p:nvSpPr>
        <p:spPr>
          <a:xfrm>
            <a:off x="2994450" y="1388075"/>
            <a:ext cx="9062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include information that helps you stand out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Char char="-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awards, languages, certifications, non professional interests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06" name="Google Shape;206;g38071e0e3dc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975" y="3018660"/>
            <a:ext cx="8718649" cy="199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8071e0e3dc_0_32"/>
          <p:cNvPicPr preferRelativeResize="0"/>
          <p:nvPr/>
        </p:nvPicPr>
        <p:blipFill rotWithShape="1">
          <a:blip r:embed="rId4">
            <a:alphaModFix/>
          </a:blip>
          <a:srcRect b="0" l="0" r="0" t="4021"/>
          <a:stretch/>
        </p:blipFill>
        <p:spPr>
          <a:xfrm>
            <a:off x="150400" y="5214349"/>
            <a:ext cx="8718651" cy="11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fc8c4035a_0_0"/>
          <p:cNvSpPr txBox="1"/>
          <p:nvPr/>
        </p:nvSpPr>
        <p:spPr>
          <a:xfrm>
            <a:off x="2994450" y="781475"/>
            <a:ext cx="6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General Tips</a:t>
            </a:r>
            <a:endParaRPr b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4" name="Google Shape;214;g37fc8c4035a_0_0"/>
          <p:cNvSpPr txBox="1"/>
          <p:nvPr/>
        </p:nvSpPr>
        <p:spPr>
          <a:xfrm>
            <a:off x="2994450" y="1388075"/>
            <a:ext cx="82782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AutoNum type="arabicParenR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Do not add tools, topics, subjects that you do not know, or cannot explain.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AutoNum type="arabicParenR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Show (quantitatively), don’t just tell</a:t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Spectral"/>
              <a:buAutoNum type="arabicParenR"/>
            </a:pPr>
            <a:r>
              <a:rPr lang="en-US" sz="23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If it looks hard to read, it’s probably hard to read</a:t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fb19b2aa9_0_72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VOTE FOR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UPCOMING EVENTS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fc8c4035a_0_5"/>
          <p:cNvSpPr txBox="1"/>
          <p:nvPr/>
        </p:nvSpPr>
        <p:spPr>
          <a:xfrm>
            <a:off x="2994450" y="1388075"/>
            <a:ext cx="6203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lecture would you like to see next week? (9/26)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AutoNum type="arabicParenR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Investments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AutoNum type="arabicParenR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Options 101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AutoNum type="arabicParenR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Greeks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AutoNum type="arabicParenR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Election Arbitrage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980c813b1_0_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g28980c813b1_0_0"/>
          <p:cNvSpPr txBox="1"/>
          <p:nvPr/>
        </p:nvSpPr>
        <p:spPr>
          <a:xfrm>
            <a:off x="3836700" y="1262554"/>
            <a:ext cx="451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Social Links</a:t>
            </a:r>
            <a:endParaRPr b="0" i="0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34" name="Google Shape;234;g28980c813b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2387" y="3737875"/>
            <a:ext cx="837650" cy="8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8980c813b1_0_0"/>
          <p:cNvSpPr txBox="1"/>
          <p:nvPr/>
        </p:nvSpPr>
        <p:spPr>
          <a:xfrm>
            <a:off x="5411600" y="2648988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6" name="Google Shape;236;g28980c813b1_0_0"/>
          <p:cNvSpPr txBox="1"/>
          <p:nvPr/>
        </p:nvSpPr>
        <p:spPr>
          <a:xfrm>
            <a:off x="5411600" y="3848888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37" name="Google Shape;237;g28980c813b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2385" y="5064780"/>
            <a:ext cx="837652" cy="83766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8980c813b1_0_0"/>
          <p:cNvSpPr txBox="1"/>
          <p:nvPr/>
        </p:nvSpPr>
        <p:spPr>
          <a:xfrm>
            <a:off x="5411600" y="5087100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39" name="Google Shape;239;g28980c813b1_0_0" title="Screenshot 2025-09-04 at 9.45.45 PM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375" y="2537975"/>
            <a:ext cx="837650" cy="8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/>
          <p:nvPr>
            <p:ph type="ctrTitle"/>
          </p:nvPr>
        </p:nvSpPr>
        <p:spPr>
          <a:xfrm>
            <a:off x="4267200" y="1463336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QUESTIONS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AND ANSWERS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6" name="Google Shape;246;p13"/>
          <p:cNvSpPr txBox="1"/>
          <p:nvPr>
            <p:ph idx="1" type="subTitle"/>
          </p:nvPr>
        </p:nvSpPr>
        <p:spPr>
          <a:xfrm>
            <a:off x="4267200" y="3923903"/>
            <a:ext cx="41796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Contact us!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Email: quants@case.edu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Instagram: @cwruquants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AGENDA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015225" y="2484450"/>
            <a:ext cx="40323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Event Recap: Poker Night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Placement Updates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Resume Workshop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Vote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Resume Reviews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EVENT RECAP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22" name="Google Shape;122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77" r="2297" t="0"/>
          <a:stretch/>
        </p:blipFill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4"/>
          <p:cNvCxnSpPr/>
          <p:nvPr/>
        </p:nvCxnSpPr>
        <p:spPr>
          <a:xfrm rot="10800000">
            <a:off x="0" y="254643"/>
            <a:ext cx="6096000" cy="85576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37f9ba39712_0_3" title="IMG_234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75" y="511325"/>
            <a:ext cx="5019252" cy="37644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g37f9ba39712_0_3" title="IMG_2349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3857" y="1595763"/>
            <a:ext cx="4136576" cy="31024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g37f9ba39712_0_3" title="IMG_2350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527" y="3368776"/>
            <a:ext cx="4397832" cy="32983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13531f371_0_13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g3813531f371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875"/>
            <a:ext cx="5831325" cy="43906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g3813531f371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500" y="1915875"/>
            <a:ext cx="6096973" cy="4590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3813531f371_0_22" title="Screenshot 2025-09-19 at 3.26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390" y="216225"/>
            <a:ext cx="6413225" cy="64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1228b536a_1_0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PLACEMENT UPDATES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7f4b4fa32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75" y="1384500"/>
            <a:ext cx="5452050" cy="40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7f4b4fa32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3425" y="1620388"/>
            <a:ext cx="3617201" cy="36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7f4b4fa322_0_0"/>
          <p:cNvSpPr txBox="1"/>
          <p:nvPr/>
        </p:nvSpPr>
        <p:spPr>
          <a:xfrm>
            <a:off x="1943400" y="3990150"/>
            <a:ext cx="298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x3 Quant Interns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0" name="Google Shape;160;g37f4b4fa322_0_0"/>
          <p:cNvSpPr txBox="1"/>
          <p:nvPr/>
        </p:nvSpPr>
        <p:spPr>
          <a:xfrm>
            <a:off x="8136525" y="3990150"/>
            <a:ext cx="310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x1 Data Sci Intern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1" name="Google Shape;161;g37f4b4fa322_0_0"/>
          <p:cNvSpPr txBox="1"/>
          <p:nvPr/>
        </p:nvSpPr>
        <p:spPr>
          <a:xfrm>
            <a:off x="4415850" y="1020100"/>
            <a:ext cx="3360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Placement Updates:</a:t>
            </a:r>
            <a:endParaRPr sz="27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RESUME WORKSHOP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2024-09-03T21:39:53Z</dcterms:created>
  <dc:creator>Sidharth Jindal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